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2213F6-D0FB-4120-8344-F95BE67CCD3D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591EF6-9CDF-4796-A10B-B13ADF120C3D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PREDCHÁDZAME PORUCHÁM    UČENIA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PhDr. Alena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Hučíková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>
                <a:latin typeface="Times New Roman" pitchFamily="18" charset="0"/>
                <a:cs typeface="Times New Roman" pitchFamily="18" charset="0"/>
              </a:rPr>
              <a:t>CPPPaP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Liptovský Mikuláš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500066"/>
          </a:xfrm>
        </p:spPr>
        <p:txBody>
          <a:bodyPr/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POZORNOSŤ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786478"/>
          </a:xfrm>
        </p:spPr>
        <p:txBody>
          <a:bodyPr>
            <a:normAutofit lnSpcReduction="10000"/>
          </a:bodyPr>
          <a:lstStyle/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Koncentrácia pozornosti – predpoklad učenia sa s porozumením. Je súčasťou zrakového a sluchového vnímania. Kvalita ovplyvňuje výrazne všetky výkony.</a:t>
            </a: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900" b="1" dirty="0">
                <a:latin typeface="Times New Roman" pitchFamily="18" charset="0"/>
                <a:cs typeface="Times New Roman" pitchFamily="18" charset="0"/>
              </a:rPr>
              <a:t>U neliečených detí s poruchou pozornosti (ADD) a poruchou pozornosti s </a:t>
            </a:r>
            <a:r>
              <a:rPr lang="sk-SK" sz="1900" b="1" dirty="0" err="1">
                <a:latin typeface="Times New Roman" pitchFamily="18" charset="0"/>
                <a:cs typeface="Times New Roman" pitchFamily="18" charset="0"/>
              </a:rPr>
              <a:t>hyperaktivitou</a:t>
            </a:r>
            <a:r>
              <a:rPr lang="sk-SK" sz="1900" b="1" dirty="0">
                <a:latin typeface="Times New Roman" pitchFamily="18" charset="0"/>
                <a:cs typeface="Times New Roman" pitchFamily="18" charset="0"/>
              </a:rPr>
              <a:t>  (ADHD) sa problémy stupňujú a negatívne narúšajú celú osobnosť.</a:t>
            </a:r>
          </a:p>
          <a:p>
            <a:endParaRPr lang="sk-SK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000100" y="1785926"/>
            <a:ext cx="378621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nedostatky v čítaní – zámeny písmen, slabík, prehadzovanie ich poradia </a:t>
            </a:r>
          </a:p>
        </p:txBody>
      </p:sp>
      <p:sp>
        <p:nvSpPr>
          <p:cNvPr id="5" name="Elipsa 4"/>
          <p:cNvSpPr/>
          <p:nvPr/>
        </p:nvSpPr>
        <p:spPr>
          <a:xfrm>
            <a:off x="4857752" y="1928802"/>
            <a:ext cx="350046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nedostatky v čítaní s porozumením</a:t>
            </a:r>
          </a:p>
        </p:txBody>
      </p:sp>
      <p:sp>
        <p:nvSpPr>
          <p:cNvPr id="6" name="Elipsa 5"/>
          <p:cNvSpPr/>
          <p:nvPr/>
        </p:nvSpPr>
        <p:spPr>
          <a:xfrm>
            <a:off x="1071538" y="2928934"/>
            <a:ext cx="371477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vyrušovanie až problémy v správaní</a:t>
            </a:r>
          </a:p>
        </p:txBody>
      </p:sp>
      <p:sp>
        <p:nvSpPr>
          <p:cNvPr id="7" name="Elipsa 6"/>
          <p:cNvSpPr/>
          <p:nvPr/>
        </p:nvSpPr>
        <p:spPr>
          <a:xfrm>
            <a:off x="5000628" y="3286124"/>
            <a:ext cx="350046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neschopnosť sústrediť sa na čas primeraný veku, i keď ide o činnosť , ktorá dieťa zaujíma</a:t>
            </a:r>
          </a:p>
        </p:txBody>
      </p:sp>
      <p:sp>
        <p:nvSpPr>
          <p:cNvPr id="8" name="Elipsa 7"/>
          <p:cNvSpPr/>
          <p:nvPr/>
        </p:nvSpPr>
        <p:spPr>
          <a:xfrm>
            <a:off x="928662" y="4000504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horšie </a:t>
            </a:r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súsestredenie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pri klimatických zmenách, v čase oslabenia organizmu, pri zvýšenej psychickej záťaži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16606"/>
          </a:xfrm>
        </p:spPr>
        <p:txBody>
          <a:bodyPr/>
          <a:lstStyle/>
          <a:p>
            <a:pPr algn="ctr"/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DIELČIE    FUNKCIE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/>
          </a:bodyPr>
          <a:lstStyle/>
          <a:p>
            <a:r>
              <a:rPr lang="sk-SK" sz="2300" dirty="0" err="1">
                <a:latin typeface="Times New Roman" pitchFamily="18" charset="0"/>
                <a:cs typeface="Times New Roman" pitchFamily="18" charset="0"/>
              </a:rPr>
              <a:t>Dielčie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 funkcie definujeme ako základné schopnosti, ktoré umožňujú diferenciáciu a rozvoj vyšších psychických funkcií ako je reč a myslenie.</a:t>
            </a: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V ďalšom vývine sú predpokladom, o ktorý sa opiera zručnosť čítať, písať, počítať  a primeraného správania.</a:t>
            </a: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Deficity </a:t>
            </a:r>
            <a:r>
              <a:rPr lang="sk-SK" sz="2300" dirty="0" err="1">
                <a:latin typeface="Times New Roman" pitchFamily="18" charset="0"/>
                <a:cs typeface="Times New Roman" pitchFamily="18" charset="0"/>
              </a:rPr>
              <a:t>dielčích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 funkcií – oslabenia základných schopností, ktoré smerujú k ťažkostiam v učení i správaní.</a:t>
            </a: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Ide o nedostatočný, chybný vývin jednej alebo viacerých  schopností.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PREDCHÁDZAME     PORUCHÁM       UČENIA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Zmyslom predškolskej výchovy a včasnej intervencie  musí byť zameranie na predpoklady, z ktorých vychádza školské učenie sa. 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Tieto musíme posilňovať a podporovať.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Keď deficity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dielčích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funkcií odhalíme včas, skôr ako sa u dieťaťa objavia ťažkosti v učení a správaní, je tu veľká šanca, že mu umožníme harmonický a bezproblémový ďalší vývin.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Predídeme detskému utrpeniu.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88044"/>
          </a:xfrm>
        </p:spPr>
        <p:txBody>
          <a:bodyPr/>
          <a:lstStyle/>
          <a:p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PROGRAM   PREDCHÁDZAME   PORUCHÁM    UČENIA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/>
          </a:bodyPr>
          <a:lstStyle/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DIAGNOSTIKA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schopnosť zrakovej diferenciácie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zisťovaná na konkrétnych zrozumiteľných  obrázkoch, na abstraktných  obrázkoch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optické členenie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zisťované na abstraktných obrázkoch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verbálno-akustická diferenciácia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zisťovaná na dvojiciach pre dieťa zrozumiteľných slov, na dvojiciach nezmyselných slov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verbálno-akustické členenie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sluchová diferenciácia pozadia a figúry </a:t>
            </a:r>
          </a:p>
          <a:p>
            <a:pPr>
              <a:buFontTx/>
              <a:buChar char="-"/>
            </a:pP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intermodálne</a:t>
            </a: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 opticko-akustické spojenie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optická pamäť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zisťovaná na predkladaných obrázkoch, geometrických tvaroch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verbálno-akustická pamäť</a:t>
            </a:r>
            <a:r>
              <a:rPr lang="sk-SK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na zrozumiteľné slová, na nezmyselné slová </a:t>
            </a:r>
          </a:p>
          <a:p>
            <a:pPr>
              <a:buFontTx/>
              <a:buChar char="-"/>
            </a:pP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intermodálny</a:t>
            </a: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 výkon pamäte na sérii slov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motorika rečových orgánov</a:t>
            </a:r>
          </a:p>
          <a:p>
            <a:pPr>
              <a:buNone/>
            </a:pPr>
            <a:endParaRPr lang="sk-SK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88044"/>
          </a:xfrm>
        </p:spPr>
        <p:txBody>
          <a:bodyPr/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PROGRAM   PREDCHÁDZAME   PORUCHÁM    UČENIA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/>
          <a:lstStyle/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DIAGNOSTIKA</a:t>
            </a:r>
          </a:p>
          <a:p>
            <a:pPr>
              <a:buFontTx/>
              <a:buChar char="-"/>
            </a:pP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vizuomotorika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zameranosť optickej pozornosti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zameranosť akustickej pozornosti</a:t>
            </a:r>
          </a:p>
          <a:p>
            <a:pPr>
              <a:buFontTx/>
              <a:buChar char="-"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schéma tela a priestorové orientácia</a:t>
            </a:r>
            <a:r>
              <a:rPr lang="sk-SK" i="1" dirty="0"/>
              <a:t> </a:t>
            </a:r>
            <a:r>
              <a:rPr lang="sk-SK" dirty="0"/>
              <a:t>	 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/>
          </a:p>
          <a:p>
            <a:pPr>
              <a:buNone/>
            </a:pP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dirty="0" err="1">
                <a:latin typeface="Times New Roman" pitchFamily="18" charset="0"/>
                <a:cs typeface="Times New Roman" pitchFamily="18" charset="0"/>
              </a:rPr>
              <a:t>Diagnostiková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 úroveň jednotlivých </a:t>
            </a:r>
            <a:r>
              <a:rPr lang="sk-SK" sz="2300" b="1" dirty="0" err="1">
                <a:latin typeface="Times New Roman" pitchFamily="18" charset="0"/>
                <a:cs typeface="Times New Roman" pitchFamily="18" charset="0"/>
              </a:rPr>
              <a:t>dielčích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 funkcií – cvičenia na ich rozvoj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16606"/>
          </a:xfrm>
        </p:spPr>
        <p:txBody>
          <a:bodyPr/>
          <a:lstStyle/>
          <a:p>
            <a:pPr algn="ctr"/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PROGRAM   PREDCHÁDZAME   PORUCHÁM    UČENIA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92500"/>
          </a:bodyPr>
          <a:lstStyle/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PROGRAMY NÁCVIKU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zrakové vnímanie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sluchové vnímanie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presné videnie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presné počutie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zapamätanie videného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zapamätanie počutého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spájania zrakových, sluchových a pohybových vnemov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chápanie a osvojenie princípu postupnosti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koordináciu pohybov úst pri hovorení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koordináciu ruky a oka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cvičenia rozvíjajúce vnímanie vlastného tela a priestoru</a:t>
            </a:r>
          </a:p>
          <a:p>
            <a:endParaRPr lang="sk-SK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r>
              <a:rPr lang="sk-SK" dirty="0"/>
              <a:t>		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Ďakujem za Vašu pozornosť a teším sa na 	spoluprácu!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PREDCHÁDZAME    PORUCHÁM     UČENIA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/>
              <a:t>	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ŠPECIFICKÉ PORUCHY UČENIA</a:t>
            </a:r>
          </a:p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Heterogénna skupina ťažkostí s čítaním písaním pravopisom, matematickým usudzovaním a počítaním, koordináciou pohybov a motoriky, hovorením i porozumením reči</a:t>
            </a:r>
          </a:p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Deti s priemernou, často nadpriemernou inteligenciou</a:t>
            </a:r>
          </a:p>
          <a:p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Nadradený termín pre</a:t>
            </a:r>
          </a:p>
          <a:p>
            <a:pPr>
              <a:buNone/>
            </a:pP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dyslexie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dysgrafie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dysortografie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dyskalkúlie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dyspracie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i="1" dirty="0" err="1">
                <a:latin typeface="Times New Roman" pitchFamily="18" charset="0"/>
                <a:cs typeface="Times New Roman" pitchFamily="18" charset="0"/>
              </a:rPr>
              <a:t>dysfázie</a:t>
            </a:r>
            <a:endParaRPr lang="sk-SK" sz="2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PREDCHÁDZAME</a:t>
            </a:r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PORUCHÁM    UČENIA</a:t>
            </a:r>
            <a:endParaRPr lang="sk-SK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	PRÍČINY ŠPU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1. malé poškodenia mozgu  (</a:t>
            </a:r>
            <a:r>
              <a:rPr lang="sk-SK" sz="2300" dirty="0" err="1">
                <a:latin typeface="Times New Roman" pitchFamily="18" charset="0"/>
                <a:cs typeface="Times New Roman" pitchFamily="18" charset="0"/>
              </a:rPr>
              <a:t>encefalopatické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2. podmienené dedičnosťou  ( </a:t>
            </a:r>
            <a:r>
              <a:rPr lang="sk-SK" sz="2300" dirty="0" err="1">
                <a:latin typeface="Times New Roman" pitchFamily="18" charset="0"/>
                <a:cs typeface="Times New Roman" pitchFamily="18" charset="0"/>
              </a:rPr>
              <a:t>hereditácne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sk-SK" sz="2300" dirty="0" err="1">
                <a:latin typeface="Times New Roman" pitchFamily="18" charset="0"/>
                <a:cs typeface="Times New Roman" pitchFamily="18" charset="0"/>
              </a:rPr>
              <a:t>hereditárno-encefalopatické</a:t>
            </a:r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4. neurotické alebo nejasná etiológia</a:t>
            </a:r>
          </a:p>
          <a:p>
            <a:pPr>
              <a:buNone/>
            </a:pPr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DÔSLEDKY ŠPU</a:t>
            </a:r>
          </a:p>
          <a:p>
            <a:pPr>
              <a:buNone/>
            </a:pPr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problémy pri osvojovaní si učiva 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- problémy so sústredením, udržaním pozornosti,  pochopením 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  učiva, impulzívnosťou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- výsledky práce dieťaťa nezodpovedajú vynaloženému úsiliu a 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       času strávenému prípravou na vyučovanie</a:t>
            </a:r>
          </a:p>
          <a:p>
            <a:pPr>
              <a:buNone/>
            </a:pPr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PREDCHÁDZAME    PORUCHÁM     UČENIA</a:t>
            </a:r>
            <a:endParaRPr lang="sk-SK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Problémy pri učení sa čítať, písať, počítať  -  príčiny tam, kde sú základy týchto schopností</a:t>
            </a:r>
          </a:p>
          <a:p>
            <a:pPr>
              <a:buNone/>
            </a:pP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000" b="1" dirty="0" err="1">
                <a:latin typeface="Times New Roman" pitchFamily="18" charset="0"/>
                <a:cs typeface="Times New Roman" pitchFamily="18" charset="0"/>
              </a:rPr>
              <a:t>Dielčie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 funkcie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- vytvárajú ucelený systém kognitívnych 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(poznávacích) schopností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Elipsa 4"/>
          <p:cNvSpPr/>
          <p:nvPr/>
        </p:nvSpPr>
        <p:spPr>
          <a:xfrm>
            <a:off x="928662" y="2786058"/>
            <a:ext cx="328614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Zrakové vnímanie</a:t>
            </a:r>
            <a:endParaRPr lang="sk-SK" dirty="0"/>
          </a:p>
        </p:txBody>
      </p:sp>
      <p:sp>
        <p:nvSpPr>
          <p:cNvPr id="7" name="Elipsa 6"/>
          <p:cNvSpPr/>
          <p:nvPr/>
        </p:nvSpPr>
        <p:spPr>
          <a:xfrm>
            <a:off x="4643438" y="3071810"/>
            <a:ext cx="321471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Sluchové vnímanie</a:t>
            </a:r>
            <a:endParaRPr lang="sk-SK" dirty="0"/>
          </a:p>
        </p:txBody>
      </p:sp>
      <p:sp>
        <p:nvSpPr>
          <p:cNvPr id="11" name="Elipsa 10"/>
          <p:cNvSpPr/>
          <p:nvPr/>
        </p:nvSpPr>
        <p:spPr>
          <a:xfrm>
            <a:off x="928662" y="3643314"/>
            <a:ext cx="328614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Sluchová a zraková pamäť</a:t>
            </a:r>
            <a:endParaRPr lang="sk-SK" dirty="0"/>
          </a:p>
        </p:txBody>
      </p:sp>
      <p:sp>
        <p:nvSpPr>
          <p:cNvPr id="12" name="Elipsa 11"/>
          <p:cNvSpPr/>
          <p:nvPr/>
        </p:nvSpPr>
        <p:spPr>
          <a:xfrm>
            <a:off x="4572000" y="3929066"/>
            <a:ext cx="335758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Orientácia v priestore a čase</a:t>
            </a:r>
            <a:endParaRPr lang="sk-SK" dirty="0"/>
          </a:p>
        </p:txBody>
      </p:sp>
      <p:sp>
        <p:nvSpPr>
          <p:cNvPr id="13" name="Elipsa 12"/>
          <p:cNvSpPr/>
          <p:nvPr/>
        </p:nvSpPr>
        <p:spPr>
          <a:xfrm>
            <a:off x="1000100" y="4500570"/>
            <a:ext cx="314327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>
                <a:latin typeface="Times New Roman" pitchFamily="18" charset="0"/>
                <a:cs typeface="Times New Roman" pitchFamily="18" charset="0"/>
              </a:rPr>
              <a:t>Intermodálne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vzťahy</a:t>
            </a:r>
            <a:endParaRPr lang="sk-SK" dirty="0"/>
          </a:p>
        </p:txBody>
      </p:sp>
      <p:sp>
        <p:nvSpPr>
          <p:cNvPr id="14" name="Elipsa 13"/>
          <p:cNvSpPr/>
          <p:nvPr/>
        </p:nvSpPr>
        <p:spPr>
          <a:xfrm>
            <a:off x="4714876" y="4786322"/>
            <a:ext cx="314327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Times New Roman" pitchFamily="18" charset="0"/>
                <a:cs typeface="Times New Roman" pitchFamily="18" charset="0"/>
              </a:rPr>
              <a:t>Pozornosť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ZRAKOVÉ  VNÍMANIE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Presné rozlišovanie detailov vnímaných tvarov je nevyhnutné na rozlíšenie  jednotlivých písmen, zrakovú analýzu a syntézu a čítania ako celku.</a:t>
            </a:r>
          </a:p>
          <a:p>
            <a:pPr>
              <a:buNone/>
            </a:pPr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				Pri čítaní sa prejavuje</a:t>
            </a:r>
          </a:p>
        </p:txBody>
      </p:sp>
      <p:sp>
        <p:nvSpPr>
          <p:cNvPr id="5" name="Elipsa 4"/>
          <p:cNvSpPr/>
          <p:nvPr/>
        </p:nvSpPr>
        <p:spPr>
          <a:xfrm>
            <a:off x="857224" y="2357430"/>
            <a:ext cx="378621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zámenou tvarovo podobných písmen, problematickým rozlišovaním písmen</a:t>
            </a:r>
          </a:p>
        </p:txBody>
      </p:sp>
      <p:sp>
        <p:nvSpPr>
          <p:cNvPr id="6" name="Elipsa 5"/>
          <p:cNvSpPr/>
          <p:nvPr/>
        </p:nvSpPr>
        <p:spPr>
          <a:xfrm>
            <a:off x="4071934" y="2928934"/>
            <a:ext cx="40719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ťažkosťami vo vnímaní slov ako celku</a:t>
            </a:r>
          </a:p>
        </p:txBody>
      </p:sp>
      <p:sp>
        <p:nvSpPr>
          <p:cNvPr id="8" name="Elipsa 7"/>
          <p:cNvSpPr/>
          <p:nvPr/>
        </p:nvSpPr>
        <p:spPr>
          <a:xfrm>
            <a:off x="642910" y="3643314"/>
            <a:ext cx="385765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problémami v udržaní zrakového vnemu v aktuálnom riadku čítaného textu</a:t>
            </a:r>
          </a:p>
        </p:txBody>
      </p:sp>
      <p:sp>
        <p:nvSpPr>
          <p:cNvPr id="10" name="Elipsa 9"/>
          <p:cNvSpPr/>
          <p:nvPr/>
        </p:nvSpPr>
        <p:spPr>
          <a:xfrm>
            <a:off x="4143372" y="4214818"/>
            <a:ext cx="421484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trojitým alebo dvojitým čítaním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9482"/>
          </a:xfrm>
        </p:spPr>
        <p:txBody>
          <a:bodyPr/>
          <a:lstStyle/>
          <a:p>
            <a:pPr algn="ctr"/>
            <a:r>
              <a:rPr lang="sk-SK" sz="2300" b="1" dirty="0">
                <a:latin typeface="Times New Roman" pitchFamily="18" charset="0"/>
                <a:cs typeface="Times New Roman" pitchFamily="18" charset="0"/>
              </a:rPr>
              <a:t>SLUCHOVÉ     VNÍMANIE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fontScale="92500"/>
          </a:bodyPr>
          <a:lstStyle/>
          <a:p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Presné sluchové rozlišovanie a sluchová analýza a syntéza slov.</a:t>
            </a:r>
          </a:p>
          <a:p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Zmysel pre rytmus  –  správne rozlišovanie dlhej a krátkej slabiky, citu pre jazyk, správnej intonácie pri čítaní</a:t>
            </a: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endParaRPr lang="sk-SK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Často býva postihnutá slovná zásoba i výslovnosť, znížená schopnosť sústrediť sa, v nesústredenosti pramenia problémy v správaní</a:t>
            </a:r>
          </a:p>
        </p:txBody>
      </p:sp>
      <p:sp>
        <p:nvSpPr>
          <p:cNvPr id="6" name="Elipsa 5"/>
          <p:cNvSpPr/>
          <p:nvPr/>
        </p:nvSpPr>
        <p:spPr>
          <a:xfrm>
            <a:off x="1214414" y="2357430"/>
            <a:ext cx="371477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nesprávne rozlišuje, zväčša znelé a neznelé hlásky, zamieňa ich</a:t>
            </a:r>
          </a:p>
        </p:txBody>
      </p:sp>
      <p:sp>
        <p:nvSpPr>
          <p:cNvPr id="8" name="Elipsa 7"/>
          <p:cNvSpPr/>
          <p:nvPr/>
        </p:nvSpPr>
        <p:spPr>
          <a:xfrm>
            <a:off x="4357686" y="3000372"/>
            <a:ext cx="364333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píše slová dohromady</a:t>
            </a:r>
          </a:p>
        </p:txBody>
      </p:sp>
      <p:sp>
        <p:nvSpPr>
          <p:cNvPr id="10" name="Elipsa 9"/>
          <p:cNvSpPr/>
          <p:nvPr/>
        </p:nvSpPr>
        <p:spPr>
          <a:xfrm>
            <a:off x="785786" y="3571876"/>
            <a:ext cx="364333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problematicky skladá hlásky so slabík, slabiky do slov a rozkladá vety, slová, slabiky na menšie časti</a:t>
            </a:r>
          </a:p>
        </p:txBody>
      </p:sp>
      <p:sp>
        <p:nvSpPr>
          <p:cNvPr id="11" name="Elipsa 10"/>
          <p:cNvSpPr/>
          <p:nvPr/>
        </p:nvSpPr>
        <p:spPr>
          <a:xfrm>
            <a:off x="4071934" y="4214818"/>
            <a:ext cx="392909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nedostatočne rozlišuje dlhé a krátke samohlásky, tvrdé a mäkké spoluhlásky i slabiky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88044"/>
          </a:xfrm>
        </p:spPr>
        <p:txBody>
          <a:bodyPr/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SLUCHOVÁ    A     ZRAKOVÁ    PAMÄŤ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/>
          </a:bodyPr>
          <a:lstStyle/>
          <a:p>
            <a:r>
              <a:rPr lang="sk-SK" sz="2300" dirty="0">
                <a:latin typeface="Times New Roman" pitchFamily="18" charset="0"/>
                <a:cs typeface="Times New Roman" pitchFamily="18" charset="0"/>
              </a:rPr>
              <a:t>Neoddeliteľná súčasť zrakového a sluchového vnímania  a zároveň akéhokoľvek učenia sa.</a:t>
            </a:r>
          </a:p>
        </p:txBody>
      </p:sp>
      <p:sp>
        <p:nvSpPr>
          <p:cNvPr id="5" name="Elipsa 4"/>
          <p:cNvSpPr/>
          <p:nvPr/>
        </p:nvSpPr>
        <p:spPr>
          <a:xfrm>
            <a:off x="1142976" y="1785926"/>
            <a:ext cx="350046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pri zapamätaní si písmen, slovnej inštrukcie</a:t>
            </a:r>
          </a:p>
        </p:txBody>
      </p:sp>
      <p:sp>
        <p:nvSpPr>
          <p:cNvPr id="6" name="Elipsa 5"/>
          <p:cNvSpPr/>
          <p:nvPr/>
        </p:nvSpPr>
        <p:spPr>
          <a:xfrm>
            <a:off x="1071538" y="2857496"/>
            <a:ext cx="357190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500" b="1" dirty="0">
                <a:latin typeface="Times New Roman" pitchFamily="18" charset="0"/>
                <a:cs typeface="Times New Roman" pitchFamily="18" charset="0"/>
              </a:rPr>
              <a:t>vynechávaním písmen v slovách, ktoré nie je dieťa schopné opraviť, pretože si nezapamätalo obraz slova</a:t>
            </a:r>
          </a:p>
        </p:txBody>
      </p:sp>
      <p:sp>
        <p:nvSpPr>
          <p:cNvPr id="7" name="Elipsa 6"/>
          <p:cNvSpPr/>
          <p:nvPr/>
        </p:nvSpPr>
        <p:spPr>
          <a:xfrm>
            <a:off x="1142976" y="4143380"/>
            <a:ext cx="335758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500" b="1" dirty="0">
                <a:latin typeface="Times New Roman" pitchFamily="18" charset="0"/>
                <a:cs typeface="Times New Roman" pitchFamily="18" charset="0"/>
              </a:rPr>
              <a:t>v písomnom prejave pri písaní veľkých písmen, fonematickým písaním slov, zámenou samohlások</a:t>
            </a:r>
          </a:p>
        </p:txBody>
      </p:sp>
      <p:sp>
        <p:nvSpPr>
          <p:cNvPr id="8" name="Elipsa 7"/>
          <p:cNvSpPr/>
          <p:nvPr/>
        </p:nvSpPr>
        <p:spPr>
          <a:xfrm>
            <a:off x="4857752" y="1714488"/>
            <a:ext cx="357190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pri porozumení čítaného, nácviku básničiek, poučiek, učení sa cudzích slov</a:t>
            </a:r>
          </a:p>
        </p:txBody>
      </p:sp>
      <p:sp>
        <p:nvSpPr>
          <p:cNvPr id="9" name="Elipsa 8"/>
          <p:cNvSpPr/>
          <p:nvPr/>
        </p:nvSpPr>
        <p:spPr>
          <a:xfrm>
            <a:off x="4786314" y="3000372"/>
            <a:ext cx="357190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pri čítaní domýšľaním slov</a:t>
            </a:r>
          </a:p>
        </p:txBody>
      </p:sp>
      <p:sp>
        <p:nvSpPr>
          <p:cNvPr id="10" name="Elipsa 9"/>
          <p:cNvSpPr/>
          <p:nvPr/>
        </p:nvSpPr>
        <p:spPr>
          <a:xfrm>
            <a:off x="4714876" y="4429132"/>
            <a:ext cx="357190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pri prepise i odpise textu, z dôvodu nedostatočného zapamätania si obrazu písmena, slova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16606"/>
          </a:xfrm>
        </p:spPr>
        <p:txBody>
          <a:bodyPr/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ORIENTÁCIA    V     PRIESTORE     A  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Priestorová orientácia je nevyhnutná k správnemu rozlišovaniu písmen líšiacich sa polohou v priestore, v číselnom priestore a v geometrii.</a:t>
            </a: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Vnímanie časového sledu a chápanie následností dejov, vecí v akom prebiehajú je podmienkou úspešného učenia sa – porucha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seriality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  <a:p>
            <a:endParaRPr lang="sk-SK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285852" y="2000240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sťažená orientácia dieťaťa v texte</a:t>
            </a:r>
          </a:p>
        </p:txBody>
      </p:sp>
      <p:sp>
        <p:nvSpPr>
          <p:cNvPr id="6" name="Elipsa 5"/>
          <p:cNvSpPr/>
          <p:nvPr/>
        </p:nvSpPr>
        <p:spPr>
          <a:xfrm>
            <a:off x="4643438" y="2500306"/>
            <a:ext cx="342902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zámena písmen </a:t>
            </a:r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b-d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p-b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d-p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u-n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b="1" dirty="0" err="1">
                <a:latin typeface="Times New Roman" pitchFamily="18" charset="0"/>
                <a:cs typeface="Times New Roman" pitchFamily="18" charset="0"/>
              </a:rPr>
              <a:t>m-n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7" name="Elipsa 6"/>
          <p:cNvSpPr/>
          <p:nvPr/>
        </p:nvSpPr>
        <p:spPr>
          <a:xfrm>
            <a:off x="1142976" y="3071810"/>
            <a:ext cx="350046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zamieňanie poradia písmen, slabík</a:t>
            </a:r>
          </a:p>
        </p:txBody>
      </p:sp>
      <p:sp>
        <p:nvSpPr>
          <p:cNvPr id="8" name="Elipsa 7"/>
          <p:cNvSpPr/>
          <p:nvPr/>
        </p:nvSpPr>
        <p:spPr>
          <a:xfrm>
            <a:off x="4643438" y="3429000"/>
            <a:ext cx="342902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vynechávanie písmen, slabík</a:t>
            </a:r>
          </a:p>
        </p:txBody>
      </p:sp>
      <p:sp>
        <p:nvSpPr>
          <p:cNvPr id="9" name="Elipsa 8"/>
          <p:cNvSpPr/>
          <p:nvPr/>
        </p:nvSpPr>
        <p:spPr>
          <a:xfrm>
            <a:off x="1071538" y="5357826"/>
            <a:ext cx="357190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s námahou učenie sa akéhokoľvek poradia informácií (abeceda, násobilka)</a:t>
            </a:r>
          </a:p>
        </p:txBody>
      </p:sp>
      <p:sp>
        <p:nvSpPr>
          <p:cNvPr id="10" name="Elipsa 9"/>
          <p:cNvSpPr/>
          <p:nvPr/>
        </p:nvSpPr>
        <p:spPr>
          <a:xfrm>
            <a:off x="4786314" y="5286388"/>
            <a:ext cx="357190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latin typeface="Times New Roman" pitchFamily="18" charset="0"/>
                <a:cs typeface="Times New Roman" pitchFamily="18" charset="0"/>
              </a:rPr>
              <a:t>problémy s určovaním susedného písmena abecedy, čísla v číselnom rade, s pridaním názvu mesiaca v roku k číslu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88044"/>
          </a:xfrm>
        </p:spPr>
        <p:txBody>
          <a:bodyPr/>
          <a:lstStyle/>
          <a:p>
            <a:pPr algn="ctr"/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INTERMODÁLNE     VZŤAHY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Schopnosť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transkódovať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a kombinovať rôzne formy zmyslového vnímania spočíva v správnom prepojení funkčných mozgových centier (prepojenie a koordinácia zrakového a sluchového vnemu,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vizuomotoriky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, sluchového vnemu a motorickej koordinácie)</a:t>
            </a:r>
          </a:p>
          <a:p>
            <a:pPr>
              <a:buNone/>
            </a:pP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214414" y="2357430"/>
            <a:ext cx="385765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500" b="1" dirty="0">
                <a:latin typeface="Times New Roman" pitchFamily="18" charset="0"/>
                <a:cs typeface="Times New Roman" pitchFamily="18" charset="0"/>
              </a:rPr>
              <a:t>problémy v zapamätávaní si dvojice </a:t>
            </a:r>
            <a:r>
              <a:rPr lang="sk-SK" sz="1500" b="1" dirty="0" err="1">
                <a:latin typeface="Times New Roman" pitchFamily="18" charset="0"/>
                <a:cs typeface="Times New Roman" pitchFamily="18" charset="0"/>
              </a:rPr>
              <a:t>hláska-písmeno</a:t>
            </a:r>
            <a:r>
              <a:rPr lang="sk-SK" sz="15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k-SK" sz="1500" b="1" dirty="0">
                <a:latin typeface="Times New Roman" pitchFamily="18" charset="0"/>
                <a:cs typeface="Times New Roman" pitchFamily="18" charset="0"/>
              </a:rPr>
              <a:t>( ťažkosti s vybavením ako sa písmeno píše, či vysloví)</a:t>
            </a:r>
          </a:p>
        </p:txBody>
      </p:sp>
      <p:sp>
        <p:nvSpPr>
          <p:cNvPr id="5" name="Elipsa 4"/>
          <p:cNvSpPr/>
          <p:nvPr/>
        </p:nvSpPr>
        <p:spPr>
          <a:xfrm>
            <a:off x="4857752" y="2857496"/>
            <a:ext cx="392909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ťažkosti v spájaní písmen do slov a problémy plynulo čítať</a:t>
            </a:r>
          </a:p>
        </p:txBody>
      </p:sp>
      <p:sp>
        <p:nvSpPr>
          <p:cNvPr id="6" name="Elipsa 5"/>
          <p:cNvSpPr/>
          <p:nvPr/>
        </p:nvSpPr>
        <p:spPr>
          <a:xfrm>
            <a:off x="1071538" y="3429000"/>
            <a:ext cx="385765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problémy previesť počuté do písma, pohybu, či reči</a:t>
            </a:r>
          </a:p>
        </p:txBody>
      </p:sp>
      <p:sp>
        <p:nvSpPr>
          <p:cNvPr id="7" name="Elipsa 6"/>
          <p:cNvSpPr/>
          <p:nvPr/>
        </p:nvSpPr>
        <p:spPr>
          <a:xfrm>
            <a:off x="4929190" y="4000504"/>
            <a:ext cx="371477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ťažkosti spomenúť si na správne slovné výrazy, časté používanie ukazovacích zámen</a:t>
            </a:r>
          </a:p>
        </p:txBody>
      </p:sp>
      <p:sp>
        <p:nvSpPr>
          <p:cNvPr id="8" name="Elipsa 7"/>
          <p:cNvSpPr/>
          <p:nvPr/>
        </p:nvSpPr>
        <p:spPr>
          <a:xfrm>
            <a:off x="1214414" y="4500570"/>
            <a:ext cx="364333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vymýšľanie a hádanie slov pri čítaní</a:t>
            </a:r>
          </a:p>
        </p:txBody>
      </p:sp>
      <p:sp>
        <p:nvSpPr>
          <p:cNvPr id="9" name="Elipsa 8"/>
          <p:cNvSpPr/>
          <p:nvPr/>
        </p:nvSpPr>
        <p:spPr>
          <a:xfrm>
            <a:off x="5000628" y="5214950"/>
            <a:ext cx="371477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neschopnosť reprodukovať obsah prečítaného textu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239</TotalTime>
  <Words>846</Words>
  <Application>Microsoft Office PowerPoint</Application>
  <PresentationFormat>Prezentácia na obrazovke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3" baseType="lpstr"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PREDCHÁDZAME PORUCHÁM    UČENIA</vt:lpstr>
      <vt:lpstr>PREDCHÁDZAME    PORUCHÁM     UČENIA</vt:lpstr>
      <vt:lpstr>PREDCHÁDZAME    PORUCHÁM    UČENIA</vt:lpstr>
      <vt:lpstr>PREDCHÁDZAME    PORUCHÁM     UČENIA</vt:lpstr>
      <vt:lpstr>ZRAKOVÉ  VNÍMANIE</vt:lpstr>
      <vt:lpstr>SLUCHOVÉ     VNÍMANIE</vt:lpstr>
      <vt:lpstr>SLUCHOVÁ    A     ZRAKOVÁ    PAMÄŤ</vt:lpstr>
      <vt:lpstr>ORIENTÁCIA    V     PRIESTORE     A   ČASE</vt:lpstr>
      <vt:lpstr>INTERMODÁLNE     VZŤAHY</vt:lpstr>
      <vt:lpstr>POZORNOSŤ</vt:lpstr>
      <vt:lpstr>DIELČIE    FUNKCIE</vt:lpstr>
      <vt:lpstr>PREDCHÁDZAME     PORUCHÁM       UČENIA</vt:lpstr>
      <vt:lpstr>PROGRAM   PREDCHÁDZAME   PORUCHÁM    UČENIA </vt:lpstr>
      <vt:lpstr>PROGRAM   PREDCHÁDZAME   PORUCHÁM    UČENIA </vt:lpstr>
      <vt:lpstr>PROGRAM   PREDCHÁDZAME   PORUCHÁM    UČENIA </vt:lpstr>
      <vt:lpstr>Prezentácia programu PowerPoint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PREDCHÁDZAME PORUCHÁM    UČENIA</dc:title>
  <dc:creator>uzivatel</dc:creator>
  <cp:lastModifiedBy>Hučík Ján doc. Mgr. PhD.</cp:lastModifiedBy>
  <cp:revision>25</cp:revision>
  <dcterms:created xsi:type="dcterms:W3CDTF">2002-02-28T02:22:34Z</dcterms:created>
  <dcterms:modified xsi:type="dcterms:W3CDTF">2018-01-08T08:14:10Z</dcterms:modified>
</cp:coreProperties>
</file>